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14630400" cy="8229600"/>
  <p:notesSz cx="8229600" cy="146304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Merriweather" panose="00000500000000000000" pitchFamily="2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412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BC4D7E-5C9A-5C8F-F9E5-68A4992C0A0F}"/>
              </a:ext>
            </a:extLst>
          </p:cNvPr>
          <p:cNvSpPr txBox="1"/>
          <p:nvPr/>
        </p:nvSpPr>
        <p:spPr>
          <a:xfrm>
            <a:off x="1337733" y="5571067"/>
            <a:ext cx="2201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5F0F0"/>
                </a:solidFill>
                <a:latin typeface="Merriweather" pitchFamily="34" charset="0"/>
              </a:rPr>
              <a:t>GROUP-</a:t>
            </a:r>
            <a:r>
              <a:rPr lang="en-US" sz="4000" dirty="0">
                <a:solidFill>
                  <a:srgbClr val="F5F0F0"/>
                </a:solidFill>
                <a:latin typeface="Merriweather" pitchFamily="34" charset="0"/>
              </a:rPr>
              <a:t>13</a:t>
            </a:r>
            <a:endParaRPr lang="en-IN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12438-AED7-208C-0B4E-E7E7D35FAF42}"/>
              </a:ext>
            </a:extLst>
          </p:cNvPr>
          <p:cNvSpPr txBox="1"/>
          <p:nvPr/>
        </p:nvSpPr>
        <p:spPr>
          <a:xfrm>
            <a:off x="7017094" y="5635487"/>
            <a:ext cx="731802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5F0F0"/>
                </a:solidFill>
                <a:latin typeface="Merriweather" pitchFamily="34" charset="0"/>
              </a:rPr>
              <a:t>GROUP MEMBERS- VAIBHAV ANAND </a:t>
            </a:r>
          </a:p>
          <a:p>
            <a:r>
              <a:rPr lang="en-US" sz="2800" dirty="0">
                <a:solidFill>
                  <a:srgbClr val="F5F0F0"/>
                </a:solidFill>
                <a:latin typeface="Merriweather" pitchFamily="34" charset="0"/>
              </a:rPr>
              <a:t>                                          VANSH SINGH </a:t>
            </a:r>
          </a:p>
          <a:p>
            <a:r>
              <a:rPr lang="en-US" sz="2800" dirty="0">
                <a:solidFill>
                  <a:srgbClr val="F5F0F0"/>
                </a:solidFill>
                <a:latin typeface="Merriweather" pitchFamily="34" charset="0"/>
              </a:rPr>
              <a:t>                                          ARYAN JAISWAL</a:t>
            </a:r>
          </a:p>
          <a:p>
            <a:r>
              <a:rPr lang="en-US" sz="2800" dirty="0">
                <a:solidFill>
                  <a:srgbClr val="F5F0F0"/>
                </a:solidFill>
                <a:latin typeface="Merriweather" pitchFamily="34" charset="0"/>
              </a:rPr>
              <a:t>                                          AYUSH SINGH </a:t>
            </a:r>
          </a:p>
          <a:p>
            <a:r>
              <a:rPr lang="en-US" sz="2800" dirty="0">
                <a:solidFill>
                  <a:srgbClr val="F5F0F0"/>
                </a:solidFill>
                <a:latin typeface="Merriweather" pitchFamily="34" charset="0"/>
              </a:rPr>
              <a:t>                                          SHREYANSH SINGH</a:t>
            </a:r>
            <a:endParaRPr lang="en-IN" sz="2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79DDD4-CD02-9822-6646-EFB9CFFB457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2368" y="253999"/>
            <a:ext cx="8549452" cy="48090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7945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076807"/>
            <a:ext cx="7416403" cy="2024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Mastering Data with Pandas: Your Guide to Data Analysis in Python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350198" y="4425196"/>
            <a:ext cx="7416403" cy="1727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presentation will guide you through the essential functionalities of the Pandas library, a cornerstone for data manipulation and analysis in Python. Whether you're a beginner or looking to deepen your understanding, we'll explore how Pandas empowers you to efficiently process, clean, analyze, and visualize your data.</a:t>
            </a:r>
            <a:endParaRPr lang="en-US" sz="1700" dirty="0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865" y="568166"/>
            <a:ext cx="12980670" cy="1288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What is Pandas? A High-Level Overview of its Core Components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824865" y="2269331"/>
            <a:ext cx="4189333" cy="5391983"/>
          </a:xfrm>
          <a:prstGeom prst="roundRect">
            <a:avLst>
              <a:gd name="adj" fmla="val 20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38701" y="2483168"/>
            <a:ext cx="618649" cy="618649"/>
          </a:xfrm>
          <a:prstGeom prst="roundRect">
            <a:avLst>
              <a:gd name="adj" fmla="val 14779116"/>
            </a:avLst>
          </a:prstGeom>
          <a:solidFill>
            <a:srgbClr val="609D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8842" y="2653189"/>
            <a:ext cx="278368" cy="2783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38701" y="3308033"/>
            <a:ext cx="3093482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Structures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038701" y="3818334"/>
            <a:ext cx="3761661" cy="3629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 its heart, Pandas introduces two primary data structures: Series and DataFrame. A Series is a one-dimensional labeled array capable of holding any data type, similar to a column in a spreadsheet or a SQL table. A DataFrame is a two-dimensional labeled data structure with columns of potentially different types, much like a spreadsheet or a database table.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220414" y="2269331"/>
            <a:ext cx="4189452" cy="5391983"/>
          </a:xfrm>
          <a:prstGeom prst="roundRect">
            <a:avLst>
              <a:gd name="adj" fmla="val 20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34251" y="2483168"/>
            <a:ext cx="618649" cy="618649"/>
          </a:xfrm>
          <a:prstGeom prst="roundRect">
            <a:avLst>
              <a:gd name="adj" fmla="val 14779116"/>
            </a:avLst>
          </a:prstGeom>
          <a:solidFill>
            <a:srgbClr val="609DF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4391" y="2653189"/>
            <a:ext cx="278368" cy="27836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34251" y="3308033"/>
            <a:ext cx="3093482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Manipulation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5434251" y="3818334"/>
            <a:ext cx="3761780" cy="2639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Pandas provides powerful tools for manipulating data, including indexing, selecting, filtering, merging, and reshaping. These operations enable efficient data preparation for analysis, making complex transformations straightforward and intuitive.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9616083" y="2269331"/>
            <a:ext cx="4189452" cy="5391983"/>
          </a:xfrm>
          <a:prstGeom prst="roundRect">
            <a:avLst>
              <a:gd name="adj" fmla="val 20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29919" y="2483168"/>
            <a:ext cx="618649" cy="618649"/>
          </a:xfrm>
          <a:prstGeom prst="roundRect">
            <a:avLst>
              <a:gd name="adj" fmla="val 14779116"/>
            </a:avLst>
          </a:prstGeom>
          <a:solidFill>
            <a:srgbClr val="609DF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0059" y="2653189"/>
            <a:ext cx="278368" cy="27836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29919" y="3308033"/>
            <a:ext cx="3093482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Analytical Tools</a:t>
            </a:r>
            <a:endParaRPr lang="en-US" sz="2400" dirty="0"/>
          </a:p>
        </p:txBody>
      </p:sp>
      <p:sp>
        <p:nvSpPr>
          <p:cNvPr id="17" name="Text 12"/>
          <p:cNvSpPr/>
          <p:nvPr/>
        </p:nvSpPr>
        <p:spPr>
          <a:xfrm>
            <a:off x="9829919" y="3818334"/>
            <a:ext cx="3761780" cy="29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Beyond manipulation, Pandas integrates seamlessly with other Python libraries like NumPy and Matplotlib, offering robust functionalities for statistical analysis, time-series operations, and data visualization. This makes it an indispensable tool for data scientists and analysts.</a:t>
            </a:r>
            <a:endParaRPr lang="en-US" sz="1600" dirty="0"/>
          </a:p>
        </p:txBody>
      </p:sp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853" y="501729"/>
            <a:ext cx="13170694" cy="1140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Importing and Exploring Data: Getting Started with DataFrames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29853" y="2097881"/>
            <a:ext cx="2280880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Loading Your Data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29853" y="2565440"/>
            <a:ext cx="7724299" cy="1183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first step in any data analysis project is loading your data. Pandas supports a wide range of file formats, including CSV, Excel, SQL databases, and JSON. The </a:t>
            </a: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pd.read_csv()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and </a:t>
            </a: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pd.read_excel()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functions are commonly used for this purpose, quickly transforming raw data into accessible DataFrames.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29853" y="3930848"/>
            <a:ext cx="2568178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Initial Data Exploration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29853" y="4398407"/>
            <a:ext cx="7724299" cy="1183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Once loaded, it's crucial to get a quick overview of your dataset. Methods like </a:t>
            </a: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.head()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.tail()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.info()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and </a:t>
            </a: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.describe()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offer insights into the data's structure, missing values, data types, and basic statistical summary. This initial exploration helps in identifying potential issues and understanding the data's characteristics.</a:t>
            </a:r>
            <a:endParaRPr lang="en-US" sz="14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828" y="2120741"/>
            <a:ext cx="5001220" cy="500122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03459" y="7737753"/>
            <a:ext cx="12897088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"Data in its raw form is like unpolished gem; it needs to be cleaned and shaped before its true value can be appreciated."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29853" y="7532489"/>
            <a:ext cx="22860" cy="702469"/>
          </a:xfrm>
          <a:prstGeom prst="rect">
            <a:avLst/>
          </a:prstGeom>
          <a:solidFill>
            <a:srgbClr val="609DFF"/>
          </a:solidFill>
          <a:ln/>
        </p:spPr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4505" y="572333"/>
            <a:ext cx="13021389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Cleaning and Preprocessing: Taming Messy Datasets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804505" y="2231827"/>
            <a:ext cx="13021389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Raw data often comes with imperfections. Pandas provides a comprehensive suite of tools to handle these challenges, ensuring your data is ready for accurate analysis.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804505" y="3101459"/>
            <a:ext cx="6410087" cy="2177296"/>
          </a:xfrm>
          <a:prstGeom prst="roundRect">
            <a:avLst>
              <a:gd name="adj" fmla="val 5040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81645" y="3101459"/>
            <a:ext cx="91440" cy="2177296"/>
          </a:xfrm>
          <a:prstGeom prst="roundRect">
            <a:avLst>
              <a:gd name="adj" fmla="val 92391"/>
            </a:avLst>
          </a:prstGeom>
          <a:solidFill>
            <a:srgbClr val="609DFF"/>
          </a:solidFill>
          <a:ln/>
        </p:spPr>
      </p:sp>
      <p:sp>
        <p:nvSpPr>
          <p:cNvPr id="6" name="Text 4"/>
          <p:cNvSpPr/>
          <p:nvPr/>
        </p:nvSpPr>
        <p:spPr>
          <a:xfrm>
            <a:off x="1097042" y="3325416"/>
            <a:ext cx="2997637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Handling Missing Values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097042" y="3760351"/>
            <a:ext cx="5893594" cy="129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Missing data can skew results. Pandas offers methods like </a:t>
            </a:r>
            <a:r>
              <a:rPr lang="en-US" sz="15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.isnull()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r>
              <a:rPr lang="en-US" sz="15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.dropna()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and </a:t>
            </a:r>
            <a:r>
              <a:rPr lang="en-US" sz="15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.fillna()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to detect and manage missing entries, allowing you to either remove them or impute values based on various strategies.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5689" y="3101459"/>
            <a:ext cx="6410206" cy="2177296"/>
          </a:xfrm>
          <a:prstGeom prst="roundRect">
            <a:avLst>
              <a:gd name="adj" fmla="val 5040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2829" y="3101459"/>
            <a:ext cx="91440" cy="2177296"/>
          </a:xfrm>
          <a:prstGeom prst="roundRect">
            <a:avLst>
              <a:gd name="adj" fmla="val 92391"/>
            </a:avLst>
          </a:prstGeom>
          <a:solidFill>
            <a:srgbClr val="609DFF"/>
          </a:solidFill>
          <a:ln/>
        </p:spPr>
      </p:sp>
      <p:sp>
        <p:nvSpPr>
          <p:cNvPr id="10" name="Text 8"/>
          <p:cNvSpPr/>
          <p:nvPr/>
        </p:nvSpPr>
        <p:spPr>
          <a:xfrm>
            <a:off x="7708225" y="3325416"/>
            <a:ext cx="2564011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Removing Duplicates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708225" y="3760351"/>
            <a:ext cx="5893713" cy="129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Duplicate records can lead to overrepresentation and incorrect analysis. The </a:t>
            </a:r>
            <a:r>
              <a:rPr lang="en-US" sz="15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.duplicated()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and </a:t>
            </a:r>
            <a:r>
              <a:rPr lang="en-US" sz="15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.drop_duplicates()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functions are essential for identifying and removing redundant rows.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804505" y="5479852"/>
            <a:ext cx="6410087" cy="2177296"/>
          </a:xfrm>
          <a:prstGeom prst="roundRect">
            <a:avLst>
              <a:gd name="adj" fmla="val 5040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81645" y="5479852"/>
            <a:ext cx="91440" cy="2177296"/>
          </a:xfrm>
          <a:prstGeom prst="roundRect">
            <a:avLst>
              <a:gd name="adj" fmla="val 92391"/>
            </a:avLst>
          </a:prstGeom>
          <a:solidFill>
            <a:srgbClr val="609DFF"/>
          </a:solidFill>
          <a:ln/>
        </p:spPr>
      </p:sp>
      <p:sp>
        <p:nvSpPr>
          <p:cNvPr id="14" name="Text 12"/>
          <p:cNvSpPr/>
          <p:nvPr/>
        </p:nvSpPr>
        <p:spPr>
          <a:xfrm>
            <a:off x="1097042" y="5703808"/>
            <a:ext cx="2709029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Correcting Data Types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1097042" y="6138743"/>
            <a:ext cx="5893594" cy="129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Ensuring correct data types is vital for appropriate operations. Pandas' </a:t>
            </a:r>
            <a:r>
              <a:rPr lang="en-US" sz="15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.astype()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method allows you to convert columns to the desired types, for instance, converting string representations of numbers to integers or floats.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415689" y="5479852"/>
            <a:ext cx="6410206" cy="2177296"/>
          </a:xfrm>
          <a:prstGeom prst="roundRect">
            <a:avLst>
              <a:gd name="adj" fmla="val 5040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2829" y="5479852"/>
            <a:ext cx="91440" cy="2177296"/>
          </a:xfrm>
          <a:prstGeom prst="roundRect">
            <a:avLst>
              <a:gd name="adj" fmla="val 92391"/>
            </a:avLst>
          </a:prstGeom>
          <a:solidFill>
            <a:srgbClr val="609DFF"/>
          </a:solidFill>
          <a:ln/>
        </p:spPr>
      </p:sp>
      <p:sp>
        <p:nvSpPr>
          <p:cNvPr id="18" name="Text 16"/>
          <p:cNvSpPr/>
          <p:nvPr/>
        </p:nvSpPr>
        <p:spPr>
          <a:xfrm>
            <a:off x="7708225" y="5703808"/>
            <a:ext cx="251424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Renaming Columns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708225" y="6138743"/>
            <a:ext cx="5893713" cy="129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Clear and concise column names improve readability and usability. The </a:t>
            </a:r>
            <a:r>
              <a:rPr lang="en-US" sz="15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.rename()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method provides an easy way to update column labels, making your DataFrame more intuitive.</a:t>
            </a:r>
            <a:endParaRPr lang="en-US" sz="1550" dirty="0"/>
          </a:p>
        </p:txBody>
      </p: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052" y="547330"/>
            <a:ext cx="13038296" cy="1243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Manipulation and Transformation: Reshaping Your Insights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6052" y="2189083"/>
            <a:ext cx="13038296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Pandas excels at transforming and manipulating data to extract meaningful insights. These operations are critical for preparing data for advanced analysis or visualization.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052" y="3074789"/>
            <a:ext cx="198953" cy="19895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96052" y="3365183"/>
            <a:ext cx="6419612" cy="2286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6" name="Text 3"/>
          <p:cNvSpPr/>
          <p:nvPr/>
        </p:nvSpPr>
        <p:spPr>
          <a:xfrm>
            <a:off x="796052" y="3510320"/>
            <a:ext cx="2985492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Merging and Joining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796052" y="4003000"/>
            <a:ext cx="6419612" cy="955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Combine multiple DataFrames based on common columns using </a:t>
            </a:r>
            <a:r>
              <a:rPr lang="en-US" sz="15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pd.merge()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or </a:t>
            </a:r>
            <a:r>
              <a:rPr lang="en-US" sz="15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.join()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similar to SQL join operations. This allows you to integrate data from various sources.</a:t>
            </a: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14617" y="3074789"/>
            <a:ext cx="198953" cy="198953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7414617" y="3365183"/>
            <a:ext cx="6419731" cy="2286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0" name="Text 6"/>
          <p:cNvSpPr/>
          <p:nvPr/>
        </p:nvSpPr>
        <p:spPr>
          <a:xfrm>
            <a:off x="7414617" y="3510320"/>
            <a:ext cx="3813691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Grouping and Aggregating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7414617" y="4003000"/>
            <a:ext cx="6419731" cy="955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 </a:t>
            </a:r>
            <a:r>
              <a:rPr lang="en-US" sz="15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.groupby()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to group data by one or more columns and apply aggregate functions like </a:t>
            </a:r>
            <a:r>
              <a:rPr lang="en-US" sz="15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.sum()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r>
              <a:rPr lang="en-US" sz="15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.mean()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r>
              <a:rPr lang="en-US" sz="15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.count()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or </a:t>
            </a:r>
            <a:r>
              <a:rPr lang="en-US" sz="15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.max()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to each group. This helps in summarizing large datasets.</a:t>
            </a:r>
            <a:endParaRPr lang="en-US" sz="15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052" y="5331500"/>
            <a:ext cx="198953" cy="198953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796052" y="5621893"/>
            <a:ext cx="6419612" cy="2286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4" name="Text 9"/>
          <p:cNvSpPr/>
          <p:nvPr/>
        </p:nvSpPr>
        <p:spPr>
          <a:xfrm>
            <a:off x="796052" y="5767030"/>
            <a:ext cx="3406497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Pivoting and Reshaping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796052" y="6259711"/>
            <a:ext cx="6419612" cy="1273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Reshape your DataFrames using </a:t>
            </a:r>
            <a:r>
              <a:rPr lang="en-US" sz="15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.pivot_table()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r>
              <a:rPr lang="en-US" sz="15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.stack()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and </a:t>
            </a:r>
            <a:r>
              <a:rPr lang="en-US" sz="15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.unstack()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to change the orientation of your data, making it easier to analyze specific aspects or prepare for different visualization needs.</a:t>
            </a:r>
            <a:endParaRPr lang="en-US" sz="15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14617" y="5331500"/>
            <a:ext cx="198953" cy="198953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7414617" y="5621893"/>
            <a:ext cx="6419731" cy="2286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8" name="Text 12"/>
          <p:cNvSpPr/>
          <p:nvPr/>
        </p:nvSpPr>
        <p:spPr>
          <a:xfrm>
            <a:off x="7414617" y="5767030"/>
            <a:ext cx="2985492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Applying Functions</a:t>
            </a:r>
            <a:endParaRPr lang="en-US" sz="2350" dirty="0"/>
          </a:p>
        </p:txBody>
      </p:sp>
      <p:sp>
        <p:nvSpPr>
          <p:cNvPr id="19" name="Text 13"/>
          <p:cNvSpPr/>
          <p:nvPr/>
        </p:nvSpPr>
        <p:spPr>
          <a:xfrm>
            <a:off x="7414617" y="6259711"/>
            <a:ext cx="6419731" cy="955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Execute custom functions across rows or columns using </a:t>
            </a:r>
            <a:r>
              <a:rPr lang="en-US" sz="15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.apply()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or </a:t>
            </a:r>
            <a:r>
              <a:rPr lang="en-US" sz="15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.map()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 This is incredibly flexible for performing complex, element-wise transformations.</a:t>
            </a:r>
            <a:endParaRPr lang="en-US" sz="1550" dirty="0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5306" y="374809"/>
            <a:ext cx="10390942" cy="426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Time Series Analysis with Pandas: Unveiling Temporal Patterns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45306" y="1073468"/>
            <a:ext cx="13539788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Pandas offers specialized functionalities for working with time-series data, making it an ideal tool for financial analysis, environmental monitoring, and forecasting.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545306" y="1581269"/>
            <a:ext cx="1969651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Date and Time Indexing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45306" y="1930479"/>
            <a:ext cx="6603683" cy="443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Pandas' </a:t>
            </a:r>
            <a:r>
              <a:rPr lang="en-US" sz="10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DatetimeIndex</a:t>
            </a: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allows for powerful indexing and slicing of time-series data. This enables efficient selection of data based on dates, times, or specific date ranges.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545306" y="2510671"/>
            <a:ext cx="3186589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Resampling and Frequency Conversion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45306" y="2859881"/>
            <a:ext cx="6603683" cy="443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</a:t>
            </a:r>
            <a:r>
              <a:rPr lang="en-US" sz="10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.resample()</a:t>
            </a: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method is crucial for changing the frequency of time-series data, such as converting daily data to monthly or yearly averages, facilitating analysis at different granularities.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545306" y="3440073"/>
            <a:ext cx="1936075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Time-based Operations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45306" y="3789283"/>
            <a:ext cx="6603683" cy="436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 calculations like rolling averages, cumulative sums, and time differences with ease. These operations are fundamental for identifying trends, seasonality, and other temporal patterns.</a:t>
            </a:r>
            <a:endParaRPr lang="en-US" sz="10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031" y="1598295"/>
            <a:ext cx="6603683" cy="6603683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545306" y="8508683"/>
            <a:ext cx="13539788" cy="579239"/>
          </a:xfrm>
          <a:prstGeom prst="roundRect">
            <a:avLst>
              <a:gd name="adj" fmla="val 9886"/>
            </a:avLst>
          </a:prstGeom>
          <a:solidFill>
            <a:srgbClr val="001D4D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33" y="8712160"/>
            <a:ext cx="170378" cy="13632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988338" y="8679061"/>
            <a:ext cx="12960429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Understanding time-series data is critical for making informed predictions and uncovering hidden patterns in sequentially ordered observations.</a:t>
            </a:r>
            <a:endParaRPr lang="en-US" sz="1050" dirty="0"/>
          </a:p>
        </p:txBody>
      </p:sp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42831"/>
            <a:ext cx="12902803" cy="1349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Takeaways &amp; Next Steps: Your Pandas Journey Continues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863798" y="2524363"/>
            <a:ext cx="12902803" cy="4028361"/>
          </a:xfrm>
          <a:prstGeom prst="roundRect">
            <a:avLst>
              <a:gd name="adj" fmla="val 225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71418" y="2531983"/>
            <a:ext cx="6443782" cy="2010370"/>
          </a:xfrm>
          <a:prstGeom prst="roundRect">
            <a:avLst>
              <a:gd name="adj" fmla="val 4512"/>
            </a:avLst>
          </a:prstGeom>
          <a:solidFill>
            <a:srgbClr val="003180"/>
          </a:solidFill>
          <a:ln/>
        </p:spPr>
      </p:sp>
      <p:sp>
        <p:nvSpPr>
          <p:cNvPr id="5" name="Text 3"/>
          <p:cNvSpPr/>
          <p:nvPr/>
        </p:nvSpPr>
        <p:spPr>
          <a:xfrm>
            <a:off x="1087279" y="2747843"/>
            <a:ext cx="3994071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Master the Fundamentals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1087279" y="3282315"/>
            <a:ext cx="6012061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solid grasp of DataFrames, Series, and basic operations is paramount. Practice importing, cleaning, and manipulating various datasets.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315200" y="2531983"/>
            <a:ext cx="6443782" cy="2010370"/>
          </a:xfrm>
          <a:prstGeom prst="rect">
            <a:avLst/>
          </a:prstGeom>
          <a:solidFill>
            <a:srgbClr val="003180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2531983"/>
            <a:ext cx="30480" cy="2010370"/>
          </a:xfrm>
          <a:prstGeom prst="roundRect">
            <a:avLst>
              <a:gd name="adj" fmla="val 297608"/>
            </a:avLst>
          </a:prstGeom>
          <a:solidFill>
            <a:srgbClr val="194A99"/>
          </a:solidFill>
          <a:ln/>
        </p:spPr>
      </p:sp>
      <p:sp>
        <p:nvSpPr>
          <p:cNvPr id="9" name="Text 7"/>
          <p:cNvSpPr/>
          <p:nvPr/>
        </p:nvSpPr>
        <p:spPr>
          <a:xfrm>
            <a:off x="7531060" y="2747843"/>
            <a:ext cx="4190405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Explore Advanced Features</a:t>
            </a:r>
            <a:endParaRPr lang="en-US" sz="2550" dirty="0"/>
          </a:p>
        </p:txBody>
      </p:sp>
      <p:sp>
        <p:nvSpPr>
          <p:cNvPr id="10" name="Text 8"/>
          <p:cNvSpPr/>
          <p:nvPr/>
        </p:nvSpPr>
        <p:spPr>
          <a:xfrm>
            <a:off x="7531060" y="3282315"/>
            <a:ext cx="6012061" cy="1044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Dive deeper into </a:t>
            </a:r>
            <a:r>
              <a:rPr lang="en-US" sz="17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.groupby()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merging, and time-series tools. These unlock more sophisticated analysis capabilities.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871418" y="4542353"/>
            <a:ext cx="6443782" cy="2002750"/>
          </a:xfrm>
          <a:prstGeom prst="rect">
            <a:avLst/>
          </a:prstGeom>
          <a:solidFill>
            <a:srgbClr val="003180"/>
          </a:solidFill>
          <a:ln/>
        </p:spPr>
      </p:sp>
      <p:sp>
        <p:nvSpPr>
          <p:cNvPr id="12" name="Shape 10"/>
          <p:cNvSpPr/>
          <p:nvPr/>
        </p:nvSpPr>
        <p:spPr>
          <a:xfrm>
            <a:off x="871418" y="4542353"/>
            <a:ext cx="6443782" cy="30480"/>
          </a:xfrm>
          <a:prstGeom prst="roundRect">
            <a:avLst>
              <a:gd name="adj" fmla="val 297608"/>
            </a:avLst>
          </a:prstGeom>
          <a:solidFill>
            <a:srgbClr val="194A99"/>
          </a:solidFill>
          <a:ln/>
        </p:spPr>
      </p:sp>
      <p:sp>
        <p:nvSpPr>
          <p:cNvPr id="13" name="Text 11"/>
          <p:cNvSpPr/>
          <p:nvPr/>
        </p:nvSpPr>
        <p:spPr>
          <a:xfrm>
            <a:off x="1087279" y="4758214"/>
            <a:ext cx="4643438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Integrate with Other Libraries</a:t>
            </a:r>
            <a:endParaRPr lang="en-US" sz="2550" dirty="0"/>
          </a:p>
        </p:txBody>
      </p:sp>
      <p:sp>
        <p:nvSpPr>
          <p:cNvPr id="14" name="Text 12"/>
          <p:cNvSpPr/>
          <p:nvPr/>
        </p:nvSpPr>
        <p:spPr>
          <a:xfrm>
            <a:off x="1087279" y="5292685"/>
            <a:ext cx="6012061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Combine Pandas with Matplotlib/Seaborn for visualization, and Scikit-learn for machine learning. This creates a powerful data science toolkit.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315200" y="4542353"/>
            <a:ext cx="6443782" cy="2002750"/>
          </a:xfrm>
          <a:prstGeom prst="rect">
            <a:avLst/>
          </a:prstGeom>
          <a:solidFill>
            <a:srgbClr val="003180"/>
          </a:solidFill>
          <a:ln/>
        </p:spPr>
      </p:sp>
      <p:sp>
        <p:nvSpPr>
          <p:cNvPr id="16" name="Shape 14"/>
          <p:cNvSpPr/>
          <p:nvPr/>
        </p:nvSpPr>
        <p:spPr>
          <a:xfrm>
            <a:off x="7315200" y="4542353"/>
            <a:ext cx="30480" cy="2002750"/>
          </a:xfrm>
          <a:prstGeom prst="roundRect">
            <a:avLst>
              <a:gd name="adj" fmla="val 297608"/>
            </a:avLst>
          </a:prstGeom>
          <a:solidFill>
            <a:srgbClr val="194A99"/>
          </a:solidFill>
          <a:ln/>
        </p:spPr>
      </p:sp>
      <p:sp>
        <p:nvSpPr>
          <p:cNvPr id="17" name="Shape 15"/>
          <p:cNvSpPr/>
          <p:nvPr/>
        </p:nvSpPr>
        <p:spPr>
          <a:xfrm>
            <a:off x="7315200" y="4542353"/>
            <a:ext cx="6443782" cy="30480"/>
          </a:xfrm>
          <a:prstGeom prst="roundRect">
            <a:avLst>
              <a:gd name="adj" fmla="val 297608"/>
            </a:avLst>
          </a:prstGeom>
          <a:solidFill>
            <a:srgbClr val="194A99"/>
          </a:solidFill>
          <a:ln/>
        </p:spPr>
      </p:sp>
      <p:sp>
        <p:nvSpPr>
          <p:cNvPr id="18" name="Text 16"/>
          <p:cNvSpPr/>
          <p:nvPr/>
        </p:nvSpPr>
        <p:spPr>
          <a:xfrm>
            <a:off x="7531060" y="4758214"/>
            <a:ext cx="3294102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Continuous Learning</a:t>
            </a:r>
            <a:endParaRPr lang="en-US" sz="2550" dirty="0"/>
          </a:p>
        </p:txBody>
      </p:sp>
      <p:sp>
        <p:nvSpPr>
          <p:cNvPr id="19" name="Text 17"/>
          <p:cNvSpPr/>
          <p:nvPr/>
        </p:nvSpPr>
        <p:spPr>
          <a:xfrm>
            <a:off x="7531060" y="5292685"/>
            <a:ext cx="6012061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Pandas ecosystem is vast and constantly evolving. Engage with the community and work on diverse projects to solidify your skills.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863798" y="6795611"/>
            <a:ext cx="12902803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Your journey with Pandas is just beginning. By consistently applying these concepts and exploring new challenges, you'll become proficient in leveraging this incredible library for all your data analysis needs.</a:t>
            </a:r>
            <a:endParaRPr lang="en-US" sz="1700" dirty="0"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5E9BF-CDC0-54E8-0084-3396FA3B4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9260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1079</Words>
  <Application>Microsoft Office PowerPoint</Application>
  <PresentationFormat>Custom</PresentationFormat>
  <Paragraphs>67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Merriweather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PC</dc:creator>
  <cp:lastModifiedBy>Ram j0i</cp:lastModifiedBy>
  <cp:revision>3</cp:revision>
  <dcterms:created xsi:type="dcterms:W3CDTF">2025-12-02T15:20:34Z</dcterms:created>
  <dcterms:modified xsi:type="dcterms:W3CDTF">2025-12-02T18:55:03Z</dcterms:modified>
</cp:coreProperties>
</file>